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8" r:id="rId2"/>
    <p:sldId id="260" r:id="rId3"/>
    <p:sldId id="266" r:id="rId4"/>
    <p:sldId id="264" r:id="rId5"/>
    <p:sldId id="262" r:id="rId6"/>
    <p:sldId id="261" r:id="rId7"/>
    <p:sldId id="263" r:id="rId8"/>
    <p:sldId id="259" r:id="rId9"/>
    <p:sldId id="257" r:id="rId10"/>
  </p:sldIdLst>
  <p:sldSz cx="12192000" cy="6858000"/>
  <p:notesSz cx="6858000" cy="9144000"/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84"/>
    <p:restoredTop sz="94615"/>
  </p:normalViewPr>
  <p:slideViewPr>
    <p:cSldViewPr snapToGrid="0" snapToObjects="1">
      <p:cViewPr varScale="1">
        <p:scale>
          <a:sx n="64" d="100"/>
          <a:sy n="64" d="100"/>
        </p:scale>
        <p:origin x="9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D30E9-1B5E-D345-BB02-2CB97E5460CF}" type="datetimeFigureOut">
              <a:rPr lang="en-SA" smtClean="0"/>
              <a:t>04/18/2021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8EF924-26B6-4B43-9743-4B51F920922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294127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EF924-26B6-4B43-9743-4B51F9209223}" type="slidenum">
              <a:rPr lang="en-SA" smtClean="0"/>
              <a:t>2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919216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EF924-26B6-4B43-9743-4B51F9209223}" type="slidenum">
              <a:rPr lang="en-SA" smtClean="0"/>
              <a:t>3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483206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EF924-26B6-4B43-9743-4B51F9209223}" type="slidenum">
              <a:rPr lang="en-SA" smtClean="0"/>
              <a:t>4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57604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EF924-26B6-4B43-9743-4B51F9209223}" type="slidenum">
              <a:rPr lang="en-SA" smtClean="0"/>
              <a:t>5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797104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EF924-26B6-4B43-9743-4B51F9209223}" type="slidenum">
              <a:rPr lang="en-SA" smtClean="0"/>
              <a:t>6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236246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EF924-26B6-4B43-9743-4B51F9209223}" type="slidenum">
              <a:rPr lang="en-SA" smtClean="0"/>
              <a:t>7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262010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4/18/2021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1722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723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65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95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483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705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325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863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350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95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71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4/18/2021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12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profile/maram3550#!/vizhome/UsUnivarsity/Dashboard1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792EA91-3BEC-413E-9CC0-329F1915E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61E436CF-1261-B642-B8E5-15D607ABD0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13" b="3117"/>
          <a:stretch/>
        </p:blipFill>
        <p:spPr>
          <a:xfrm>
            <a:off x="20" y="10"/>
            <a:ext cx="12191977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97C0394-A9D4-466F-A671-B2752CC7F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2919"/>
            <a:ext cx="12191999" cy="4114799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56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46AFE-D51B-AE48-8FC5-59365AF9B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study of the factors affecting enrollment in USA </a:t>
            </a:r>
            <a:r>
              <a:rPr lang="en-US" dirty="0" err="1">
                <a:solidFill>
                  <a:schemeClr val="bg1"/>
                </a:solidFill>
              </a:rPr>
              <a:t>universitie</a:t>
            </a:r>
            <a:endParaRPr lang="en-SA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B95C4C-DE4C-924F-A86B-50754F407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>
            <a:normAutofit/>
          </a:bodyPr>
          <a:lstStyle/>
          <a:p>
            <a:r>
              <a:rPr lang="en-SA" dirty="0">
                <a:solidFill>
                  <a:schemeClr val="bg1"/>
                </a:solidFill>
              </a:rPr>
              <a:t>By Nouf Al-ruhaili, Maram Al-shehri, Nourah Al-saadan</a:t>
            </a:r>
          </a:p>
          <a:p>
            <a:endParaRPr lang="en-S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281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61E436CF-1261-B642-B8E5-15D607ABD0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93" r="19504" b="-1"/>
          <a:stretch/>
        </p:blipFill>
        <p:spPr>
          <a:xfrm>
            <a:off x="-107534" y="-14283"/>
            <a:ext cx="6808372" cy="6886565"/>
          </a:xfrm>
          <a:prstGeom prst="rect">
            <a:avLst/>
          </a:prstGeom>
        </p:spPr>
      </p:pic>
      <p:graphicFrame>
        <p:nvGraphicFramePr>
          <p:cNvPr id="13" name="Table 15">
            <a:extLst>
              <a:ext uri="{FF2B5EF4-FFF2-40B4-BE49-F238E27FC236}">
                <a16:creationId xmlns:a16="http://schemas.microsoft.com/office/drawing/2014/main" id="{3EFE0C3A-AB3D-E947-8542-76DE33EB2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846275"/>
              </p:ext>
            </p:extLst>
          </p:nvPr>
        </p:nvGraphicFramePr>
        <p:xfrm>
          <a:off x="2032000" y="1276098"/>
          <a:ext cx="8128000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927263421"/>
                    </a:ext>
                  </a:extLst>
                </a:gridCol>
              </a:tblGrid>
              <a:tr h="469232">
                <a:tc>
                  <a:txBody>
                    <a:bodyPr/>
                    <a:lstStyle/>
                    <a:p>
                      <a:pPr algn="ctr"/>
                      <a:r>
                        <a:rPr lang="en-SA" sz="4000" dirty="0">
                          <a:solidFill>
                            <a:srgbClr val="2B3C53"/>
                          </a:solidFill>
                        </a:rPr>
                        <a:t>Contents</a:t>
                      </a:r>
                      <a:r>
                        <a:rPr lang="en-SA" dirty="0">
                          <a:solidFill>
                            <a:srgbClr val="2B3C53"/>
                          </a:solidFill>
                        </a:rPr>
                        <a:t> </a:t>
                      </a:r>
                    </a:p>
                  </a:txBody>
                  <a:tcPr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2B3C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560343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42F27CFB-5495-B749-B02C-588CF74BB980}"/>
              </a:ext>
            </a:extLst>
          </p:cNvPr>
          <p:cNvSpPr txBox="1"/>
          <p:nvPr/>
        </p:nvSpPr>
        <p:spPr>
          <a:xfrm>
            <a:off x="6808374" y="2700338"/>
            <a:ext cx="410849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SA" sz="3000" b="1" dirty="0">
                <a:solidFill>
                  <a:srgbClr val="2B3C53"/>
                </a:solidFill>
              </a:rPr>
              <a:t>1- </a:t>
            </a:r>
            <a:r>
              <a:rPr lang="en-US" sz="3000" b="1" dirty="0">
                <a:solidFill>
                  <a:srgbClr val="2B3C53"/>
                </a:solidFill>
              </a:rPr>
              <a:t>Introduction </a:t>
            </a:r>
          </a:p>
          <a:p>
            <a:pPr algn="just"/>
            <a:r>
              <a:rPr lang="en-US" sz="3000" b="1" dirty="0">
                <a:solidFill>
                  <a:srgbClr val="2B3C53"/>
                </a:solidFill>
              </a:rPr>
              <a:t>2- </a:t>
            </a:r>
            <a:r>
              <a:rPr lang="en-SA" sz="3000" b="1" dirty="0">
                <a:solidFill>
                  <a:srgbClr val="2B3C53"/>
                </a:solidFill>
              </a:rPr>
              <a:t>Map diagram</a:t>
            </a:r>
          </a:p>
          <a:p>
            <a:pPr algn="just"/>
            <a:r>
              <a:rPr lang="en-US" sz="3000" b="1" dirty="0">
                <a:solidFill>
                  <a:srgbClr val="2B3C53"/>
                </a:solidFill>
              </a:rPr>
              <a:t>3</a:t>
            </a:r>
            <a:r>
              <a:rPr lang="en-SA" sz="3000" b="1" dirty="0">
                <a:solidFill>
                  <a:srgbClr val="2B3C53"/>
                </a:solidFill>
              </a:rPr>
              <a:t>- Trend analysis</a:t>
            </a:r>
          </a:p>
          <a:p>
            <a:pPr algn="just"/>
            <a:r>
              <a:rPr lang="en-US" sz="3000" b="1" dirty="0">
                <a:solidFill>
                  <a:srgbClr val="2B3C53"/>
                </a:solidFill>
              </a:rPr>
              <a:t>4</a:t>
            </a:r>
            <a:r>
              <a:rPr lang="en-SA" sz="3000" b="1" dirty="0">
                <a:solidFill>
                  <a:srgbClr val="2B3C53"/>
                </a:solidFill>
              </a:rPr>
              <a:t>- Bar chart </a:t>
            </a:r>
          </a:p>
          <a:p>
            <a:pPr algn="just"/>
            <a:r>
              <a:rPr lang="en-US" sz="3000" b="1" dirty="0">
                <a:solidFill>
                  <a:srgbClr val="2B3C53"/>
                </a:solidFill>
              </a:rPr>
              <a:t>5</a:t>
            </a:r>
            <a:r>
              <a:rPr lang="en-SA" sz="3000" b="1" dirty="0">
                <a:solidFill>
                  <a:srgbClr val="2B3C53"/>
                </a:solidFill>
              </a:rPr>
              <a:t>- Combination chart</a:t>
            </a:r>
          </a:p>
          <a:p>
            <a:pPr algn="just"/>
            <a:r>
              <a:rPr lang="en-US" sz="3000" b="1" dirty="0">
                <a:solidFill>
                  <a:srgbClr val="2B3C53"/>
                </a:solidFill>
              </a:rPr>
              <a:t>6</a:t>
            </a:r>
            <a:r>
              <a:rPr lang="en-SA" sz="3000" b="1" dirty="0">
                <a:solidFill>
                  <a:srgbClr val="2B3C53"/>
                </a:solidFill>
              </a:rPr>
              <a:t>- Dashboard </a:t>
            </a:r>
          </a:p>
        </p:txBody>
      </p:sp>
    </p:spTree>
    <p:extLst>
      <p:ext uri="{BB962C8B-B14F-4D97-AF65-F5344CB8AC3E}">
        <p14:creationId xmlns:p14="http://schemas.microsoft.com/office/powerpoint/2010/main" val="653572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61E436CF-1261-B642-B8E5-15D607ABD0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93" r="19504" b="-1"/>
          <a:stretch/>
        </p:blipFill>
        <p:spPr>
          <a:xfrm>
            <a:off x="-107534" y="-14283"/>
            <a:ext cx="6808372" cy="6886565"/>
          </a:xfrm>
          <a:prstGeom prst="rect">
            <a:avLst/>
          </a:prstGeom>
        </p:spPr>
      </p:pic>
      <p:graphicFrame>
        <p:nvGraphicFramePr>
          <p:cNvPr id="13" name="Table 15">
            <a:extLst>
              <a:ext uri="{FF2B5EF4-FFF2-40B4-BE49-F238E27FC236}">
                <a16:creationId xmlns:a16="http://schemas.microsoft.com/office/drawing/2014/main" id="{3EFE0C3A-AB3D-E947-8542-76DE33EB2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017240"/>
              </p:ext>
            </p:extLst>
          </p:nvPr>
        </p:nvGraphicFramePr>
        <p:xfrm>
          <a:off x="2032000" y="1008805"/>
          <a:ext cx="8128000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927263421"/>
                    </a:ext>
                  </a:extLst>
                </a:gridCol>
              </a:tblGrid>
              <a:tr h="469232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>
                          <a:solidFill>
                            <a:srgbClr val="2B3C53"/>
                          </a:solidFill>
                        </a:rPr>
                        <a:t>Introduction</a:t>
                      </a:r>
                      <a:endParaRPr lang="en-SA" sz="4000" dirty="0">
                        <a:solidFill>
                          <a:srgbClr val="2B3C53"/>
                        </a:solidFill>
                      </a:endParaRPr>
                    </a:p>
                  </a:txBody>
                  <a:tcPr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2B3C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560343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42F27CFB-5495-B749-B02C-588CF74BB980}"/>
              </a:ext>
            </a:extLst>
          </p:cNvPr>
          <p:cNvSpPr txBox="1"/>
          <p:nvPr/>
        </p:nvSpPr>
        <p:spPr>
          <a:xfrm>
            <a:off x="6700836" y="1939634"/>
            <a:ext cx="47066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data:</a:t>
            </a:r>
          </a:p>
          <a:p>
            <a:pPr algn="just"/>
            <a:endParaRPr lang="en-US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/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dataset contains information the </a:t>
            </a:r>
            <a:r>
              <a:rPr lang="en-US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top 100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universities in the U.S. with their rankings, tuition cost, and the number of undergraduate enrolments in 2017. </a:t>
            </a:r>
            <a:endParaRPr lang="en-SA" sz="3000" b="1" dirty="0">
              <a:solidFill>
                <a:srgbClr val="2B3C53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ED8DC3-E0F7-46FE-B1B6-740169BBBA2D}"/>
              </a:ext>
            </a:extLst>
          </p:cNvPr>
          <p:cNvSpPr txBox="1"/>
          <p:nvPr/>
        </p:nvSpPr>
        <p:spPr>
          <a:xfrm>
            <a:off x="6700837" y="4041203"/>
            <a:ext cx="47066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goals:</a:t>
            </a:r>
          </a:p>
          <a:p>
            <a:pPr algn="just"/>
            <a:endParaRPr lang="en-US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1/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finding out if the tuition cost is an obstacle for undergraduate students to enroll in the top-ranking universities</a:t>
            </a:r>
          </a:p>
          <a:p>
            <a:pPr algn="just"/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2/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figuring  out if there is a relationship between the number of undergraduate enrolments and higher-ranking universities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1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61E436CF-1261-B642-B8E5-15D607ABD0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93" r="19504" b="-1"/>
          <a:stretch/>
        </p:blipFill>
        <p:spPr>
          <a:xfrm>
            <a:off x="7048249" y="-14283"/>
            <a:ext cx="5155783" cy="6886565"/>
          </a:xfrm>
          <a:prstGeom prst="rect">
            <a:avLst/>
          </a:prstGeom>
        </p:spPr>
      </p:pic>
      <p:graphicFrame>
        <p:nvGraphicFramePr>
          <p:cNvPr id="13" name="Table 15">
            <a:extLst>
              <a:ext uri="{FF2B5EF4-FFF2-40B4-BE49-F238E27FC236}">
                <a16:creationId xmlns:a16="http://schemas.microsoft.com/office/drawing/2014/main" id="{3EFE0C3A-AB3D-E947-8542-76DE33EB2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570717"/>
              </p:ext>
            </p:extLst>
          </p:nvPr>
        </p:nvGraphicFramePr>
        <p:xfrm>
          <a:off x="2032000" y="1118936"/>
          <a:ext cx="8128000" cy="4669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927263421"/>
                    </a:ext>
                  </a:extLst>
                </a:gridCol>
              </a:tblGrid>
              <a:tr h="466978">
                <a:tc>
                  <a:txBody>
                    <a:bodyPr/>
                    <a:lstStyle/>
                    <a:p>
                      <a:pPr algn="ctr"/>
                      <a:r>
                        <a:rPr lang="en-SA" sz="2000" dirty="0">
                          <a:solidFill>
                            <a:srgbClr val="2B3C53"/>
                          </a:solidFill>
                        </a:rPr>
                        <a:t>Map </a:t>
                      </a:r>
                      <a:r>
                        <a:rPr lang="en-US" sz="2000" dirty="0">
                          <a:solidFill>
                            <a:srgbClr val="2B3C53"/>
                          </a:solidFill>
                        </a:rPr>
                        <a:t>D</a:t>
                      </a:r>
                      <a:r>
                        <a:rPr lang="en-SA" sz="2000" dirty="0">
                          <a:solidFill>
                            <a:srgbClr val="2B3C53"/>
                          </a:solidFill>
                        </a:rPr>
                        <a:t>iagram | Universities in each state </a:t>
                      </a:r>
                    </a:p>
                  </a:txBody>
                  <a:tcPr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2B3C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560343"/>
                  </a:ext>
                </a:extLst>
              </a:tr>
            </a:tbl>
          </a:graphicData>
        </a:graphic>
      </p:graphicFrame>
      <p:pic>
        <p:nvPicPr>
          <p:cNvPr id="19" name="صورة 1">
            <a:extLst>
              <a:ext uri="{FF2B5EF4-FFF2-40B4-BE49-F238E27FC236}">
                <a16:creationId xmlns:a16="http://schemas.microsoft.com/office/drawing/2014/main" id="{BC35DCA9-B9BA-054A-B179-EBA08559E32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032000" y="1857692"/>
            <a:ext cx="8128000" cy="4350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04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61E436CF-1261-B642-B8E5-15D607ABD0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93" r="19504" b="-1"/>
          <a:stretch/>
        </p:blipFill>
        <p:spPr>
          <a:xfrm>
            <a:off x="7050504" y="-14277"/>
            <a:ext cx="5155783" cy="6886565"/>
          </a:xfrm>
          <a:prstGeom prst="rect">
            <a:avLst/>
          </a:prstGeom>
        </p:spPr>
      </p:pic>
      <p:graphicFrame>
        <p:nvGraphicFramePr>
          <p:cNvPr id="13" name="Table 15">
            <a:extLst>
              <a:ext uri="{FF2B5EF4-FFF2-40B4-BE49-F238E27FC236}">
                <a16:creationId xmlns:a16="http://schemas.microsoft.com/office/drawing/2014/main" id="{3EFE0C3A-AB3D-E947-8542-76DE33EB2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1908912"/>
              </p:ext>
            </p:extLst>
          </p:nvPr>
        </p:nvGraphicFramePr>
        <p:xfrm>
          <a:off x="2032000" y="1118936"/>
          <a:ext cx="8128000" cy="469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927263421"/>
                    </a:ext>
                  </a:extLst>
                </a:gridCol>
              </a:tblGrid>
              <a:tr h="46923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A" sz="2000" b="1" dirty="0">
                          <a:solidFill>
                            <a:srgbClr val="2B3C53"/>
                          </a:solidFill>
                        </a:rPr>
                        <a:t>Combination </a:t>
                      </a:r>
                      <a:r>
                        <a:rPr lang="en-US" sz="2000" b="1" dirty="0">
                          <a:solidFill>
                            <a:srgbClr val="2B3C53"/>
                          </a:solidFill>
                        </a:rPr>
                        <a:t>C</a:t>
                      </a:r>
                      <a:r>
                        <a:rPr lang="en-SA" sz="2000" b="1" dirty="0">
                          <a:solidFill>
                            <a:srgbClr val="2B3C53"/>
                          </a:solidFill>
                        </a:rPr>
                        <a:t>hart </a:t>
                      </a:r>
                      <a:r>
                        <a:rPr lang="en-SA" sz="2000" dirty="0">
                          <a:solidFill>
                            <a:srgbClr val="2B3C53"/>
                          </a:solidFill>
                          <a:sym typeface="Wingdings" pitchFamily="2" charset="2"/>
                        </a:rPr>
                        <a:t>|  Relationship between tuition and rank</a:t>
                      </a:r>
                      <a:endParaRPr lang="en-SA" sz="2000" dirty="0">
                        <a:solidFill>
                          <a:srgbClr val="2B3C53"/>
                        </a:solidFill>
                      </a:endParaRPr>
                    </a:p>
                  </a:txBody>
                  <a:tcPr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2B3C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560343"/>
                  </a:ext>
                </a:extLst>
              </a:tr>
            </a:tbl>
          </a:graphicData>
        </a:graphic>
      </p:graphicFrame>
      <p:pic>
        <p:nvPicPr>
          <p:cNvPr id="6" name="صورة 4">
            <a:extLst>
              <a:ext uri="{FF2B5EF4-FFF2-40B4-BE49-F238E27FC236}">
                <a16:creationId xmlns:a16="http://schemas.microsoft.com/office/drawing/2014/main" id="{C8BDE299-B6C7-2449-88C5-4568EA93E6F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271470" y="2005480"/>
            <a:ext cx="5649060" cy="416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76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61E436CF-1261-B642-B8E5-15D607ABD0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93" r="19504" b="-1"/>
          <a:stretch/>
        </p:blipFill>
        <p:spPr>
          <a:xfrm>
            <a:off x="7050504" y="-14277"/>
            <a:ext cx="5155783" cy="6886565"/>
          </a:xfrm>
          <a:prstGeom prst="rect">
            <a:avLst/>
          </a:prstGeom>
        </p:spPr>
      </p:pic>
      <p:graphicFrame>
        <p:nvGraphicFramePr>
          <p:cNvPr id="13" name="Table 15">
            <a:extLst>
              <a:ext uri="{FF2B5EF4-FFF2-40B4-BE49-F238E27FC236}">
                <a16:creationId xmlns:a16="http://schemas.microsoft.com/office/drawing/2014/main" id="{3EFE0C3A-AB3D-E947-8542-76DE33EB2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09684"/>
              </p:ext>
            </p:extLst>
          </p:nvPr>
        </p:nvGraphicFramePr>
        <p:xfrm>
          <a:off x="2031999" y="1118936"/>
          <a:ext cx="8755063" cy="469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55063">
                  <a:extLst>
                    <a:ext uri="{9D8B030D-6E8A-4147-A177-3AD203B41FA5}">
                      <a16:colId xmlns:a16="http://schemas.microsoft.com/office/drawing/2014/main" val="3927263421"/>
                    </a:ext>
                  </a:extLst>
                </a:gridCol>
              </a:tblGrid>
              <a:tr h="46923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2B3C53"/>
                          </a:solidFill>
                        </a:rPr>
                        <a:t>Bar</a:t>
                      </a:r>
                      <a:r>
                        <a:rPr lang="en-SA" sz="2000" b="1" dirty="0">
                          <a:solidFill>
                            <a:srgbClr val="2B3C53"/>
                          </a:solidFill>
                        </a:rPr>
                        <a:t> </a:t>
                      </a:r>
                      <a:r>
                        <a:rPr lang="en-US" sz="2000" b="1" dirty="0">
                          <a:solidFill>
                            <a:srgbClr val="2B3C53"/>
                          </a:solidFill>
                        </a:rPr>
                        <a:t>Ch</a:t>
                      </a:r>
                      <a:r>
                        <a:rPr lang="en-SA" sz="2000" b="1" dirty="0">
                          <a:solidFill>
                            <a:srgbClr val="2B3C53"/>
                          </a:solidFill>
                        </a:rPr>
                        <a:t>art </a:t>
                      </a:r>
                      <a:r>
                        <a:rPr lang="en-SA" sz="2000" dirty="0">
                          <a:solidFill>
                            <a:srgbClr val="2B3C53"/>
                          </a:solidFill>
                          <a:sym typeface="Wingdings" pitchFamily="2" charset="2"/>
                        </a:rPr>
                        <a:t>|  Relationship between the rank and enrollment</a:t>
                      </a:r>
                      <a:endParaRPr lang="en-SA" sz="2000" dirty="0">
                        <a:solidFill>
                          <a:srgbClr val="2B3C53"/>
                        </a:solidFill>
                      </a:endParaRPr>
                    </a:p>
                  </a:txBody>
                  <a:tcPr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560343"/>
                  </a:ext>
                </a:extLst>
              </a:tr>
            </a:tbl>
          </a:graphicData>
        </a:graphic>
      </p:graphicFrame>
      <p:pic>
        <p:nvPicPr>
          <p:cNvPr id="6" name="صورة 2">
            <a:extLst>
              <a:ext uri="{FF2B5EF4-FFF2-40B4-BE49-F238E27FC236}">
                <a16:creationId xmlns:a16="http://schemas.microsoft.com/office/drawing/2014/main" id="{235450EF-6999-644F-87F6-BA2E2A8C250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858837" y="1910715"/>
            <a:ext cx="6474326" cy="439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82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61E436CF-1261-B642-B8E5-15D607ABD0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93" r="19504" b="-1"/>
          <a:stretch/>
        </p:blipFill>
        <p:spPr>
          <a:xfrm>
            <a:off x="7050504" y="-14277"/>
            <a:ext cx="5155783" cy="6886565"/>
          </a:xfrm>
          <a:prstGeom prst="rect">
            <a:avLst/>
          </a:prstGeom>
        </p:spPr>
      </p:pic>
      <p:graphicFrame>
        <p:nvGraphicFramePr>
          <p:cNvPr id="13" name="Table 15">
            <a:extLst>
              <a:ext uri="{FF2B5EF4-FFF2-40B4-BE49-F238E27FC236}">
                <a16:creationId xmlns:a16="http://schemas.microsoft.com/office/drawing/2014/main" id="{3EFE0C3A-AB3D-E947-8542-76DE33EB2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731109"/>
              </p:ext>
            </p:extLst>
          </p:nvPr>
        </p:nvGraphicFramePr>
        <p:xfrm>
          <a:off x="2032000" y="1118936"/>
          <a:ext cx="8128000" cy="469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927263421"/>
                    </a:ext>
                  </a:extLst>
                </a:gridCol>
              </a:tblGrid>
              <a:tr h="46923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2B3C53"/>
                          </a:solidFill>
                        </a:rPr>
                        <a:t>Trend Analysis</a:t>
                      </a:r>
                      <a:r>
                        <a:rPr lang="en-SA" sz="2000" dirty="0">
                          <a:solidFill>
                            <a:srgbClr val="2B3C53"/>
                          </a:solidFill>
                        </a:rPr>
                        <a:t> </a:t>
                      </a:r>
                      <a:r>
                        <a:rPr lang="en-SA" sz="2000" dirty="0">
                          <a:solidFill>
                            <a:srgbClr val="2B3C53"/>
                          </a:solidFill>
                          <a:sym typeface="Wingdings" pitchFamily="2" charset="2"/>
                        </a:rPr>
                        <a:t>|  Relationship between tuition and enrollment</a:t>
                      </a:r>
                      <a:endParaRPr lang="en-SA" sz="2000" dirty="0">
                        <a:solidFill>
                          <a:srgbClr val="2B3C53"/>
                        </a:solidFill>
                      </a:endParaRPr>
                    </a:p>
                  </a:txBody>
                  <a:tcPr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2B3C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560343"/>
                  </a:ext>
                </a:extLst>
              </a:tr>
            </a:tbl>
          </a:graphicData>
        </a:graphic>
      </p:graphicFrame>
      <p:pic>
        <p:nvPicPr>
          <p:cNvPr id="6" name="صورة 3">
            <a:extLst>
              <a:ext uri="{FF2B5EF4-FFF2-40B4-BE49-F238E27FC236}">
                <a16:creationId xmlns:a16="http://schemas.microsoft.com/office/drawing/2014/main" id="{38F09452-2D31-3042-B36E-40522A1745D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014537" y="1881772"/>
            <a:ext cx="4162926" cy="447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121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20E33D0-A190-4F8A-9DB6-C531C95CA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61E436CF-1261-B642-B8E5-15D607ABD0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13" b="3117"/>
          <a:stretch/>
        </p:blipFill>
        <p:spPr>
          <a:xfrm>
            <a:off x="20" y="10"/>
            <a:ext cx="12191977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BD1D744-9969-4FA2-8008-BD8BF5A93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65730" y="-154272"/>
            <a:ext cx="3511296" cy="534924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46AFE-D51B-AE48-8FC5-59365AF9B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3491" y="1249332"/>
            <a:ext cx="4387875" cy="1955877"/>
          </a:xfrm>
        </p:spPr>
        <p:txBody>
          <a:bodyPr>
            <a:normAutofit/>
          </a:bodyPr>
          <a:lstStyle/>
          <a:p>
            <a:r>
              <a:rPr lang="en-SA" sz="4100" dirty="0"/>
              <a:t>Universities dashboard </a:t>
            </a:r>
          </a:p>
        </p:txBody>
      </p:sp>
      <p:pic>
        <p:nvPicPr>
          <p:cNvPr id="15" name="Picture 14" descr="Char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F5543AFD-0DCC-2446-BCBA-EB2950A42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421" y="2696854"/>
            <a:ext cx="5746120" cy="370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89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92EA91-3BEC-413E-9CC0-329F1915E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group of people wearing graduation caps&#10;&#10;Description automatically generated with low confidence">
            <a:extLst>
              <a:ext uri="{FF2B5EF4-FFF2-40B4-BE49-F238E27FC236}">
                <a16:creationId xmlns:a16="http://schemas.microsoft.com/office/drawing/2014/main" id="{345C7D41-5980-484F-963A-343096DB3F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7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97C0394-A9D4-466F-A671-B2752CC7F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2919"/>
            <a:ext cx="12191999" cy="4114799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56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84FE1A-8C4C-D349-9FA1-E257028F5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>
            <a:normAutofit/>
          </a:bodyPr>
          <a:lstStyle/>
          <a:p>
            <a:r>
              <a:rPr lang="en-SA" dirty="0">
                <a:solidFill>
                  <a:schemeClr val="bg1"/>
                </a:solidFill>
              </a:rPr>
              <a:t>Thanks for your attention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8AC05A-7C14-9840-B967-84D450423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>
            <a:normAutofit/>
          </a:bodyPr>
          <a:lstStyle/>
          <a:p>
            <a:r>
              <a:rPr lang="en-SA" dirty="0">
                <a:solidFill>
                  <a:schemeClr val="bg1"/>
                </a:solidFill>
              </a:rPr>
              <a:t>Any Questions ? </a:t>
            </a:r>
          </a:p>
        </p:txBody>
      </p:sp>
    </p:spTree>
    <p:extLst>
      <p:ext uri="{BB962C8B-B14F-4D97-AF65-F5344CB8AC3E}">
        <p14:creationId xmlns:p14="http://schemas.microsoft.com/office/powerpoint/2010/main" val="3783628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rismaticVTI">
  <a:themeElements>
    <a:clrScheme name="AnalogousFromRegularSeedLeftStep">
      <a:dk1>
        <a:srgbClr val="000000"/>
      </a:dk1>
      <a:lt1>
        <a:srgbClr val="FFFFFF"/>
      </a:lt1>
      <a:dk2>
        <a:srgbClr val="22243E"/>
      </a:dk2>
      <a:lt2>
        <a:srgbClr val="E8E2E5"/>
      </a:lt2>
      <a:accent1>
        <a:srgbClr val="47B479"/>
      </a:accent1>
      <a:accent2>
        <a:srgbClr val="3BB140"/>
      </a:accent2>
      <a:accent3>
        <a:srgbClr val="6DB146"/>
      </a:accent3>
      <a:accent4>
        <a:srgbClr val="93AB39"/>
      </a:accent4>
      <a:accent5>
        <a:srgbClr val="B69F47"/>
      </a:accent5>
      <a:accent6>
        <a:srgbClr val="B1683B"/>
      </a:accent6>
      <a:hlink>
        <a:srgbClr val="BF3F84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165</Words>
  <Application>Microsoft Office PowerPoint</Application>
  <PresentationFormat>Widescreen</PresentationFormat>
  <Paragraphs>31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Aharoni</vt:lpstr>
      <vt:lpstr>Arial</vt:lpstr>
      <vt:lpstr>Avenir Next LT Pro</vt:lpstr>
      <vt:lpstr>Calibri</vt:lpstr>
      <vt:lpstr>Times New Roman</vt:lpstr>
      <vt:lpstr>Wingdings</vt:lpstr>
      <vt:lpstr>PrismaticVTI</vt:lpstr>
      <vt:lpstr>A study of the factors affecting enrollment in USA universitie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Universities dashboard </vt:lpstr>
      <vt:lpstr>Thanks for your attention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 200 universities in the U.S. </dc:title>
  <dc:creator>NORAH SAUD SAADAN ALSAADAN</dc:creator>
  <cp:lastModifiedBy>Nouf Alrehaili</cp:lastModifiedBy>
  <cp:revision>12</cp:revision>
  <dcterms:created xsi:type="dcterms:W3CDTF">2021-04-17T23:29:58Z</dcterms:created>
  <dcterms:modified xsi:type="dcterms:W3CDTF">2021-04-18T09:23:20Z</dcterms:modified>
</cp:coreProperties>
</file>

<file path=docProps/thumbnail.jpeg>
</file>